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95" r:id="rId3"/>
    <p:sldId id="453" r:id="rId4"/>
    <p:sldId id="401" r:id="rId5"/>
    <p:sldId id="396" r:id="rId6"/>
    <p:sldId id="405" r:id="rId7"/>
    <p:sldId id="414" r:id="rId8"/>
    <p:sldId id="417" r:id="rId9"/>
    <p:sldId id="419" r:id="rId10"/>
    <p:sldId id="420" r:id="rId11"/>
    <p:sldId id="421" r:id="rId12"/>
    <p:sldId id="422" r:id="rId13"/>
    <p:sldId id="423" r:id="rId14"/>
    <p:sldId id="431" r:id="rId15"/>
    <p:sldId id="432" r:id="rId16"/>
    <p:sldId id="433" r:id="rId17"/>
    <p:sldId id="449" r:id="rId18"/>
    <p:sldId id="454" r:id="rId19"/>
    <p:sldId id="455" r:id="rId20"/>
    <p:sldId id="459" r:id="rId21"/>
    <p:sldId id="258" r:id="rId22"/>
    <p:sldId id="263" r:id="rId23"/>
    <p:sldId id="261" r:id="rId24"/>
    <p:sldId id="457" r:id="rId25"/>
    <p:sldId id="456" r:id="rId26"/>
    <p:sldId id="482" r:id="rId27"/>
    <p:sldId id="383" r:id="rId28"/>
    <p:sldId id="466" r:id="rId29"/>
    <p:sldId id="458" r:id="rId30"/>
    <p:sldId id="461" r:id="rId31"/>
    <p:sldId id="467" r:id="rId32"/>
    <p:sldId id="468" r:id="rId33"/>
    <p:sldId id="472" r:id="rId34"/>
    <p:sldId id="462" r:id="rId35"/>
    <p:sldId id="463" r:id="rId36"/>
    <p:sldId id="382" r:id="rId37"/>
    <p:sldId id="469" r:id="rId38"/>
    <p:sldId id="471" r:id="rId39"/>
    <p:sldId id="465" r:id="rId40"/>
    <p:sldId id="362" r:id="rId41"/>
    <p:sldId id="427" r:id="rId42"/>
    <p:sldId id="429" r:id="rId43"/>
    <p:sldId id="430" r:id="rId44"/>
    <p:sldId id="475" r:id="rId45"/>
    <p:sldId id="476" r:id="rId46"/>
    <p:sldId id="477" r:id="rId47"/>
    <p:sldId id="478" r:id="rId48"/>
    <p:sldId id="481" r:id="rId49"/>
    <p:sldId id="479" r:id="rId50"/>
    <p:sldId id="483" r:id="rId51"/>
    <p:sldId id="484" r:id="rId52"/>
    <p:sldId id="485" r:id="rId53"/>
    <p:sldId id="488" r:id="rId54"/>
    <p:sldId id="486" r:id="rId55"/>
    <p:sldId id="487" r:id="rId56"/>
    <p:sldId id="48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77" d="100"/>
          <a:sy n="77" d="100"/>
        </p:scale>
        <p:origin x="168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Demography</a:t>
            </a:r>
            <a:r>
              <a:rPr lang="en-US" baseline="0" dirty="0"/>
              <a:t> as a central concept in ecology. The link between small scales and large scales. Going beyond the organism! Demography drives genetic patterns- the passage of genes across generations is inherently a demographic process. </a:t>
            </a:r>
          </a:p>
          <a:p>
            <a:endParaRPr lang="en-US" baseline="0" dirty="0"/>
          </a:p>
          <a:p>
            <a:r>
              <a:rPr lang="en-US" sz="1200" b="0" i="0" u="none" strike="noStrike" kern="1200" baseline="0" dirty="0">
                <a:solidFill>
                  <a:schemeClr val="tx1"/>
                </a:solidFill>
                <a:latin typeface="+mn-lt"/>
                <a:ea typeface="+mn-ea"/>
                <a:cs typeface="+mn-cs"/>
              </a:rPr>
              <a:t>Populations and demography are situated near the middle of several scaling axes and can serve as a common currency connecting diverse ecological</a:t>
            </a:r>
          </a:p>
          <a:p>
            <a:r>
              <a:rPr lang="en-US" sz="1200" b="0" i="0" u="none" strike="noStrike" kern="1200" baseline="0" dirty="0">
                <a:solidFill>
                  <a:schemeClr val="tx1"/>
                </a:solidFill>
                <a:latin typeface="+mn-lt"/>
                <a:ea typeface="+mn-ea"/>
                <a:cs typeface="+mn-cs"/>
              </a:rPr>
              <a:t>and evolutionary processes. There are many opportunities for demography to inform – and be informed by – processes in different research</a:t>
            </a:r>
          </a:p>
          <a:p>
            <a:r>
              <a:rPr lang="en-US" sz="1200" b="0" i="0" u="none" strike="noStrike" kern="1200" baseline="0" dirty="0">
                <a:solidFill>
                  <a:schemeClr val="tx1"/>
                </a:solidFill>
                <a:latin typeface="+mn-lt"/>
                <a:ea typeface="+mn-ea"/>
                <a:cs typeface="+mn-cs"/>
              </a:rPr>
              <a:t>areas and/or at variable scales, including (b) translating factors that affect individual organisms into a range of larger-scale outcomes or (c) capturing</a:t>
            </a:r>
          </a:p>
          <a:p>
            <a:r>
              <a:rPr lang="en-US" sz="1200" b="0" i="0" u="none" strike="noStrike" kern="1200" baseline="0" dirty="0">
                <a:solidFill>
                  <a:schemeClr val="tx1"/>
                </a:solidFill>
                <a:latin typeface="+mn-lt"/>
                <a:ea typeface="+mn-ea"/>
                <a:cs typeface="+mn-cs"/>
              </a:rPr>
              <a:t>eco-evolutionary processes that involve the dynamic feedback system of genetics, environment and demography.</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15</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22</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27</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38</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9/19/2022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9/19/2022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9/19/2022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9/19/2022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a:bodyPr>
          <a:lstStyle/>
          <a:p>
            <a:r>
              <a:rPr lang="en-US" sz="4800" dirty="0">
                <a:solidFill>
                  <a:schemeClr val="bg1"/>
                </a:solidFill>
              </a:rPr>
              <a:t>Population Ecology</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537514"/>
            <a:ext cx="70485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Projection Models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smtClean="0">
                <a:latin typeface="Calibri"/>
                <a:cs typeface="Calibri"/>
              </a:rPr>
              <a:t>ased </a:t>
            </a:r>
            <a:r>
              <a:rPr lang="en-US" sz="2800" spc="-5" dirty="0" smtClean="0">
                <a:latin typeface="Calibri"/>
                <a:cs typeface="Calibri"/>
              </a:rPr>
              <a:t>loosely </a:t>
            </a:r>
            <a:r>
              <a:rPr sz="2800" spc="-5" dirty="0" smtClean="0">
                <a:latin typeface="Calibri"/>
                <a:cs typeface="Calibri"/>
              </a:rPr>
              <a:t>on</a:t>
            </a:r>
            <a:r>
              <a:rPr sz="2800" spc="5" dirty="0" smtClean="0">
                <a:latin typeface="Calibri"/>
                <a:cs typeface="Calibri"/>
              </a:rPr>
              <a:t> </a:t>
            </a:r>
            <a:r>
              <a:rPr sz="2800" spc="-5" dirty="0" smtClean="0">
                <a:latin typeface="Calibri"/>
                <a:cs typeface="Calibri"/>
              </a:rPr>
              <a:t>CMS</a:t>
            </a:r>
            <a:r>
              <a:rPr lang="en-US" sz="2800" spc="-5" dirty="0" smtClean="0">
                <a:latin typeface="Calibri"/>
                <a:cs typeface="Calibri"/>
              </a:rPr>
              <a:t>A results</a:t>
            </a:r>
            <a:endParaRPr lang="en-US" sz="2800" spc="-5" dirty="0">
              <a:latin typeface="Calibri"/>
              <a:cs typeface="Calibri"/>
            </a:endParaRPr>
          </a:p>
          <a:p>
            <a:pPr marL="1384300" lvl="2" indent="-457834">
              <a:buFont typeface="Arial"/>
              <a:buChar char="•"/>
              <a:tabLst>
                <a:tab pos="926465" algn="l"/>
                <a:tab pos="927100" algn="l"/>
              </a:tabLst>
            </a:pPr>
            <a:r>
              <a:rPr lang="en-US" sz="2800" spc="-10" dirty="0">
                <a:latin typeface="Calibri"/>
                <a:cs typeface="Calibri"/>
              </a:rPr>
              <a:t>A</a:t>
            </a:r>
            <a:r>
              <a:rPr lang="en-US" sz="2800" spc="-10" dirty="0" smtClean="0">
                <a:latin typeface="Calibri"/>
                <a:cs typeface="Calibri"/>
              </a:rPr>
              <a:t>nnual </a:t>
            </a:r>
            <a:r>
              <a:rPr lang="en-US" sz="2800" spc="-10" dirty="0">
                <a:latin typeface="Calibri"/>
                <a:cs typeface="Calibri"/>
              </a:rPr>
              <a:t>r</a:t>
            </a:r>
            <a:r>
              <a:rPr sz="2800" spc="-10" dirty="0">
                <a:latin typeface="Calibri"/>
                <a:cs typeface="Calibri"/>
              </a:rPr>
              <a:t>ecruitment </a:t>
            </a:r>
            <a:r>
              <a:rPr lang="en-US" sz="2800" spc="-10" dirty="0" smtClean="0">
                <a:latin typeface="Calibri"/>
                <a:cs typeface="Calibri"/>
              </a:rPr>
              <a:t>process derived from CMSA results</a:t>
            </a:r>
          </a:p>
          <a:p>
            <a:pPr marL="1841500" lvl="3" indent="-457834">
              <a:buFont typeface="Arial"/>
              <a:buChar char="•"/>
              <a:tabLst>
                <a:tab pos="926465" algn="l"/>
                <a:tab pos="927100" algn="l"/>
              </a:tabLst>
            </a:pPr>
            <a:r>
              <a:rPr lang="en-US" sz="2400" spc="-10" dirty="0" smtClean="0">
                <a:latin typeface="Calibri"/>
                <a:cs typeface="Calibri"/>
              </a:rPr>
              <a:t>Fit a distribution to the CMSA results (bivariate lognormal)</a:t>
            </a:r>
            <a:endParaRPr lang="en-US" sz="2400" spc="-10" dirty="0">
              <a:latin typeface="Calibri"/>
              <a:cs typeface="Calibri"/>
            </a:endParaRP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a:t>
            </a:r>
            <a:r>
              <a:rPr sz="2800" dirty="0" smtClean="0">
                <a:latin typeface="Calibri"/>
                <a:cs typeface="Calibri"/>
              </a:rPr>
              <a:t>million</a:t>
            </a:r>
            <a:r>
              <a:rPr lang="en-US" sz="2800" dirty="0" smtClean="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smtClean="0">
                <a:latin typeface="Calibri"/>
                <a:cs typeface="Calibri"/>
              </a:rPr>
              <a:t>Simulation model b</a:t>
            </a:r>
            <a:r>
              <a:rPr sz="2800" spc="-5" dirty="0" smtClean="0">
                <a:latin typeface="Calibri"/>
                <a:cs typeface="Calibri"/>
              </a:rPr>
              <a:t>ased </a:t>
            </a:r>
            <a:r>
              <a:rPr lang="en-US" sz="2800" spc="-5" dirty="0" smtClean="0">
                <a:latin typeface="Calibri"/>
                <a:cs typeface="Calibri"/>
              </a:rPr>
              <a:t>directly </a:t>
            </a:r>
            <a:r>
              <a:rPr sz="2800" spc="-5" dirty="0" smtClean="0">
                <a:latin typeface="Calibri"/>
                <a:cs typeface="Calibri"/>
              </a:rPr>
              <a:t>on </a:t>
            </a:r>
            <a:r>
              <a:rPr sz="2800" spc="-5" dirty="0">
                <a:latin typeface="Calibri"/>
                <a:cs typeface="Calibri"/>
              </a:rPr>
              <a:t>the </a:t>
            </a:r>
            <a:r>
              <a:rPr sz="2800" spc="-5" dirty="0" smtClean="0">
                <a:latin typeface="Calibri"/>
                <a:cs typeface="Calibri"/>
              </a:rPr>
              <a:t>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2400301" y="81465"/>
            <a:ext cx="7124699" cy="6765256"/>
          </a:xfrm>
          <a:prstGeom prst="rect">
            <a:avLst/>
          </a:prstGeom>
          <a:blipFill>
            <a:blip r:embed="rId2" cstate="print"/>
            <a:srcRect/>
            <a:stretch>
              <a:fillRect t="-5313"/>
            </a:stretch>
          </a:blipFill>
        </p:spPr>
        <p:txBody>
          <a:bodyPr wrap="square" lIns="0" tIns="0" rIns="0" bIns="0" rtlCol="0"/>
          <a:lstStyle/>
          <a:p>
            <a:endParaRPr/>
          </a:p>
        </p:txBody>
      </p:sp>
    </p:spTree>
    <p:extLst>
      <p:ext uri="{BB962C8B-B14F-4D97-AF65-F5344CB8AC3E}">
        <p14:creationId xmlns:p14="http://schemas.microsoft.com/office/powerpoint/2010/main" val="3575859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2387601" y="119391"/>
            <a:ext cx="7137399" cy="6740878"/>
          </a:xfrm>
          <a:prstGeom prst="rect">
            <a:avLst/>
          </a:prstGeom>
          <a:blipFill>
            <a:blip r:embed="rId3" cstate="print"/>
            <a:srcRect/>
            <a:stretch>
              <a:fillRect t="-5882"/>
            </a:stretch>
          </a:blipFill>
        </p:spPr>
        <p:txBody>
          <a:bodyPr wrap="square" lIns="0" tIns="0" rIns="0" bIns="0" rtlCol="0"/>
          <a:lstStyle/>
          <a:p>
            <a:endParaRPr/>
          </a:p>
        </p:txBody>
      </p:sp>
    </p:spTree>
    <p:extLst>
      <p:ext uri="{BB962C8B-B14F-4D97-AF65-F5344CB8AC3E}">
        <p14:creationId xmlns:p14="http://schemas.microsoft.com/office/powerpoint/2010/main" val="4190276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p:txBody>
          <a:bodyPr>
            <a:normAutofit fontScale="90000"/>
          </a:bodyPr>
          <a:lstStyle/>
          <a:p>
            <a:r>
              <a:rPr lang="en-US" dirty="0"/>
              <a:t>A closer look at the ASMFC Horseshoe Crab ARM framework</a:t>
            </a:r>
          </a:p>
        </p:txBody>
      </p:sp>
      <p:sp>
        <p:nvSpPr>
          <p:cNvPr id="4" name="Subtitle 3">
            <a:extLst>
              <a:ext uri="{FF2B5EF4-FFF2-40B4-BE49-F238E27FC236}">
                <a16:creationId xmlns:a16="http://schemas.microsoft.com/office/drawing/2014/main" id="{DA98F969-7026-43A7-A386-EBE329A168FF}"/>
              </a:ext>
            </a:extLst>
          </p:cNvPr>
          <p:cNvSpPr>
            <a:spLocks noGrp="1"/>
          </p:cNvSpPr>
          <p:nvPr>
            <p:ph type="subTitle" idx="1"/>
          </p:nvPr>
        </p:nvSpPr>
        <p:spPr>
          <a:xfrm>
            <a:off x="1524000" y="4258100"/>
            <a:ext cx="9144000" cy="999699"/>
          </a:xfrm>
        </p:spPr>
        <p:txBody>
          <a:bodyPr>
            <a:normAutofit/>
          </a:bodyPr>
          <a:lstStyle/>
          <a:p>
            <a:r>
              <a:rPr lang="en-US" sz="3200" dirty="0"/>
              <a:t>…And a refresher of population ecology!</a:t>
            </a:r>
          </a:p>
        </p:txBody>
      </p:sp>
    </p:spTree>
    <p:extLst>
      <p:ext uri="{BB962C8B-B14F-4D97-AF65-F5344CB8AC3E}">
        <p14:creationId xmlns:p14="http://schemas.microsoft.com/office/powerpoint/2010/main" val="56065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these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r>
              <a:rPr lang="en-US" sz="3600" dirty="0"/>
              <a:t/>
            </a: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30358" y="3442448"/>
            <a:ext cx="1260389" cy="369332"/>
          </a:xfrm>
          <a:prstGeom prst="rect">
            <a:avLst/>
          </a:prstGeom>
          <a:noFill/>
          <a:ln>
            <a:solidFill>
              <a:schemeClr val="tx1"/>
            </a:solidFill>
          </a:ln>
        </p:spPr>
        <p:txBody>
          <a:bodyPr wrap="square" rtlCol="0">
            <a:spAutoFit/>
          </a:bodyPr>
          <a:lstStyle/>
          <a:p>
            <a:r>
              <a:rPr lang="en-US" dirty="0"/>
              <a:t>Continuous</a:t>
            </a:r>
          </a:p>
        </p:txBody>
      </p:sp>
      <p:sp>
        <p:nvSpPr>
          <p:cNvPr id="8" name="TextBox 7"/>
          <p:cNvSpPr txBox="1"/>
          <p:nvPr/>
        </p:nvSpPr>
        <p:spPr>
          <a:xfrm>
            <a:off x="9702556" y="3906674"/>
            <a:ext cx="1260389" cy="369332"/>
          </a:xfrm>
          <a:prstGeom prst="rect">
            <a:avLst/>
          </a:prstGeom>
          <a:noFill/>
          <a:ln>
            <a:solidFill>
              <a:schemeClr val="tx1"/>
            </a:solidFill>
          </a:ln>
        </p:spPr>
        <p:txBody>
          <a:bodyPr wrap="square" rtlCol="0">
            <a:spAutoFit/>
          </a:bodyPr>
          <a:lstStyle/>
          <a:p>
            <a:r>
              <a:rPr lang="en-US" dirty="0"/>
              <a:t>Discrete</a:t>
            </a:r>
          </a:p>
        </p:txBody>
      </p:sp>
      <p:cxnSp>
        <p:nvCxnSpPr>
          <p:cNvPr id="10" name="Straight Arrow Connector 9"/>
          <p:cNvCxnSpPr>
            <a:cxnSpLocks/>
            <a:stCxn id="7" idx="1"/>
          </p:cNvCxnSpPr>
          <p:nvPr/>
        </p:nvCxnSpPr>
        <p:spPr>
          <a:xfrm flipH="1">
            <a:off x="2746619" y="3627114"/>
            <a:ext cx="683739" cy="27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8" idx="1"/>
          </p:cNvCxnSpPr>
          <p:nvPr/>
        </p:nvCxnSpPr>
        <p:spPr>
          <a:xfrm flipH="1" flipV="1">
            <a:off x="9195928" y="3977630"/>
            <a:ext cx="506627" cy="113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1076752" y="3357730"/>
                <a:ext cx="1250261"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𝑟𝑁</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076752" y="3357730"/>
                <a:ext cx="1250261" cy="7022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40391" y="4235533"/>
                <a:ext cx="19288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0 </m:t>
                          </m:r>
                        </m:sub>
                      </m:sSub>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140391" y="4235533"/>
                <a:ext cx="1928861" cy="369332"/>
              </a:xfrm>
              <a:prstGeom prst="rect">
                <a:avLst/>
              </a:prstGeom>
              <a:blipFill>
                <a:blip r:embed="rId4"/>
                <a:stretch>
                  <a:fillRect l="-3481" r="-126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072884" y="4067243"/>
                <a:ext cx="17324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𝑡</m:t>
                          </m:r>
                          <m:r>
                            <a:rPr lang="en-US" sz="2400" b="0" i="1" smtClean="0">
                              <a:latin typeface="Cambria Math" panose="02040503050406030204" pitchFamily="18" charset="0"/>
                            </a:rPr>
                            <m:t> </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𝜆</m:t>
                          </m:r>
                        </m:e>
                        <m:sup>
                          <m:r>
                            <a:rPr lang="en-US" sz="2400" b="0" i="1" smtClean="0">
                              <a:latin typeface="Cambria Math" panose="02040503050406030204" pitchFamily="18" charset="0"/>
                              <a:ea typeface="Cambria Math" panose="02040503050406030204" pitchFamily="18" charset="0"/>
                            </a:rPr>
                            <m:t>𝑡</m:t>
                          </m:r>
                        </m:sup>
                      </m:sSup>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072884" y="4067243"/>
                <a:ext cx="1732461" cy="369332"/>
              </a:xfrm>
              <a:prstGeom prst="rect">
                <a:avLst/>
              </a:prstGeom>
              <a:blipFill>
                <a:blip r:embed="rId5"/>
                <a:stretch>
                  <a:fillRect l="-3873" r="-105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081750" y="2443228"/>
                <a:ext cx="4037367"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e>
                      </m:d>
                      <m:r>
                        <a:rPr lang="en-US" sz="2400"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081750" y="2443228"/>
                <a:ext cx="4037367" cy="7022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72884" y="2553198"/>
                <a:ext cx="42809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𝑡</m:t>
                          </m:r>
                          <m:r>
                            <a:rPr lang="en-US" sz="2400" i="1">
                              <a:latin typeface="Cambria Math" panose="02040503050406030204" pitchFamily="18" charset="0"/>
                            </a:rPr>
                            <m:t> </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𝑡</m:t>
                          </m:r>
                          <m:r>
                            <a:rPr lang="en-US" sz="2400" i="1">
                              <a:latin typeface="Cambria Math" panose="02040503050406030204" pitchFamily="18" charset="0"/>
                            </a:rPr>
                            <m:t>−1</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072884" y="2553198"/>
                <a:ext cx="4280916" cy="369332"/>
              </a:xfrm>
              <a:prstGeom prst="rect">
                <a:avLst/>
              </a:prstGeom>
              <a:blipFill>
                <a:blip r:embed="rId7"/>
                <a:stretch>
                  <a:fillRect l="-11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072884" y="3073116"/>
                <a:ext cx="3259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𝑡</m:t>
                          </m:r>
                          <m:r>
                            <a:rPr lang="en-US" sz="2400" i="1">
                              <a:latin typeface="Cambria Math" panose="02040503050406030204" pitchFamily="18" charset="0"/>
                            </a:rPr>
                            <m:t> </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072884" y="3073116"/>
                <a:ext cx="3259867" cy="369332"/>
              </a:xfrm>
              <a:prstGeom prst="rect">
                <a:avLst/>
              </a:prstGeom>
              <a:blipFill>
                <a:blip r:embed="rId8"/>
                <a:stretch>
                  <a:fillRect l="-1682" r="-2991"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072883" y="3537342"/>
                <a:ext cx="19041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𝑡</m:t>
                          </m:r>
                          <m:r>
                            <a:rPr lang="en-US" sz="2400" i="1">
                              <a:latin typeface="Cambria Math" panose="02040503050406030204" pitchFamily="18" charset="0"/>
                            </a:rPr>
                            <m:t> </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𝜆</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7072883" y="3537342"/>
                <a:ext cx="1904175" cy="369332"/>
              </a:xfrm>
              <a:prstGeom prst="rect">
                <a:avLst/>
              </a:prstGeom>
              <a:blipFill>
                <a:blip r:embed="rId9"/>
                <a:stretch>
                  <a:fillRect l="-3195" r="-3195" b="-1311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#1: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(or r ≥ 0)</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872876" y="2907738"/>
            <a:ext cx="5633185" cy="1419366"/>
          </a:xfrm>
          <a:prstGeom prst="rect">
            <a:avLst/>
          </a:prstGeom>
        </p:spPr>
      </p:pic>
      <p:pic>
        <p:nvPicPr>
          <p:cNvPr id="7" name="Picture 6">
            <a:extLst>
              <a:ext uri="{FF2B5EF4-FFF2-40B4-BE49-F238E27FC236}">
                <a16:creationId xmlns:a16="http://schemas.microsoft.com/office/drawing/2014/main" id="{D60D9ED0-1485-0A5C-5901-DB47DA061B00}"/>
              </a:ext>
            </a:extLst>
          </p:cNvPr>
          <p:cNvPicPr>
            <a:picLocks noChangeAspect="1"/>
          </p:cNvPicPr>
          <p:nvPr/>
        </p:nvPicPr>
        <p:blipFill>
          <a:blip r:embed="rId3"/>
          <a:stretch>
            <a:fillRect/>
          </a:stretch>
        </p:blipFill>
        <p:spPr>
          <a:xfrm>
            <a:off x="2012105" y="649033"/>
            <a:ext cx="7758358" cy="1881864"/>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spid="_x0000_s1040" name="SPW 6.0 Graph" r:id="rId4" imgW="5650992" imgH="4233672" progId="">
                  <p:embed/>
                </p:oleObj>
              </mc:Choice>
              <mc:Fallback>
                <p:oleObj name="SPW 6.0 Graph" r:id="rId4" imgW="5650992" imgH="4233672" progId="">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a:t>
            </a:r>
            <a:r>
              <a:rPr lang="en-US" dirty="0" smtClean="0"/>
              <a:t>population ecology (and statistics): </a:t>
            </a:r>
            <a:r>
              <a:rPr lang="en-US" dirty="0"/>
              <a:t>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a:t>
            </a:r>
            <a:r>
              <a:rPr lang="en-US" dirty="0" smtClean="0"/>
              <a:t>period (2013 to 2016)</a:t>
            </a:r>
            <a:endParaRPr lang="en-US" dirty="0"/>
          </a:p>
          <a:p>
            <a:pPr lvl="1"/>
            <a:r>
              <a:rPr lang="en-US" dirty="0"/>
              <a:t>Use CMSA model to </a:t>
            </a:r>
            <a:r>
              <a:rPr lang="en-US" dirty="0" smtClean="0"/>
              <a:t>produce estimates of </a:t>
            </a:r>
            <a:r>
              <a:rPr lang="en-US" dirty="0"/>
              <a:t>recruits and adults using multiple data sources</a:t>
            </a:r>
          </a:p>
          <a:p>
            <a:pPr lvl="2"/>
            <a:r>
              <a:rPr lang="en-US" dirty="0"/>
              <a:t>Relative abundance from DE and NJ trawls (no recruitment </a:t>
            </a:r>
            <a:r>
              <a:rPr lang="en-US" dirty="0" smtClean="0"/>
              <a:t>info), harvest info</a:t>
            </a:r>
          </a:p>
          <a:p>
            <a:pPr lvl="1"/>
            <a:r>
              <a:rPr lang="en-US" dirty="0" smtClean="0"/>
              <a:t>Use CMSA results to fit a probability distribution for the generation of new recruits</a:t>
            </a:r>
            <a:endParaRPr lang="en-US" dirty="0"/>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a:t>
            </a:r>
            <a:r>
              <a:rPr lang="en-US" sz="2400" spc="-5" dirty="0" smtClean="0">
                <a:latin typeface="Calibri"/>
                <a:cs typeface="Calibri"/>
              </a:rPr>
              <a:t>count data </a:t>
            </a:r>
            <a:r>
              <a:rPr lang="en-US" sz="2400" spc="-5" dirty="0">
                <a:latin typeface="Calibri"/>
                <a:cs typeface="Calibri"/>
              </a:rPr>
              <a:t>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a:t>
            </a:r>
            <a:r>
              <a:rPr lang="en-US" sz="2400" spc="-5" dirty="0" smtClean="0">
                <a:latin typeface="Calibri"/>
                <a:cs typeface="Calibri"/>
              </a:rPr>
              <a:t>mark-</a:t>
            </a:r>
            <a:r>
              <a:rPr lang="en-US" sz="2400" spc="-5" dirty="0" err="1" smtClean="0">
                <a:latin typeface="Calibri"/>
                <a:cs typeface="Calibri"/>
              </a:rPr>
              <a:t>resight</a:t>
            </a:r>
            <a:r>
              <a:rPr lang="en-US" sz="2400" spc="-5" dirty="0">
                <a:latin typeface="Calibri"/>
                <a:cs typeface="Calibri"/>
              </a:rPr>
              <a:t> </a:t>
            </a:r>
            <a:r>
              <a:rPr lang="en-US" sz="2400" spc="-5" dirty="0" smtClean="0">
                <a:latin typeface="Calibri"/>
                <a:cs typeface="Calibri"/>
              </a:rPr>
              <a:t>data and aerial count data </a:t>
            </a:r>
            <a:r>
              <a:rPr lang="en-US" sz="2400" spc="-5" dirty="0">
                <a:latin typeface="Calibri"/>
                <a:cs typeface="Calibri"/>
              </a:rPr>
              <a:t>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r>
              <a:rPr lang="en-US" sz="1500" dirty="0"/>
              <a:t/>
            </a: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sz="2800" dirty="0" smtClean="0">
                <a:latin typeface="Calibri"/>
                <a:cs typeface="Calibri"/>
              </a:rPr>
              <a:t>–</a:t>
            </a:r>
            <a:r>
              <a:rPr lang="en-US" sz="2800" dirty="0" smtClean="0">
                <a:latin typeface="Calibri"/>
                <a:cs typeface="Calibri"/>
              </a:rPr>
              <a:t> B</a:t>
            </a:r>
            <a:r>
              <a:rPr sz="2800" dirty="0" smtClean="0">
                <a:latin typeface="Calibri"/>
                <a:cs typeface="Calibri"/>
              </a:rPr>
              <a:t>eginning </a:t>
            </a:r>
            <a:r>
              <a:rPr sz="2800" dirty="0">
                <a:latin typeface="Calibri"/>
                <a:cs typeface="Calibri"/>
              </a:rPr>
              <a:t>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 (pending approval in Nov 2022)</a:t>
            </a:r>
            <a:endParaRPr sz="2800" dirty="0">
              <a:latin typeface="Calibri"/>
              <a:cs typeface="Calibri"/>
            </a:endParaRPr>
          </a:p>
        </p:txBody>
      </p:sp>
      <p:sp>
        <p:nvSpPr>
          <p:cNvPr id="10" name="object 10"/>
          <p:cNvSpPr txBox="1">
            <a:spLocks noGrp="1"/>
          </p:cNvSpPr>
          <p:nvPr>
            <p:ph type="title"/>
          </p:nvPr>
        </p:nvSpPr>
        <p:spPr>
          <a:xfrm>
            <a:off x="4293076" y="713813"/>
            <a:ext cx="3948747"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endParaRPr sz="3600" b="1" dirty="0"/>
          </a:p>
        </p:txBody>
      </p:sp>
    </p:spTree>
    <p:extLst>
      <p:ext uri="{BB962C8B-B14F-4D97-AF65-F5344CB8AC3E}">
        <p14:creationId xmlns:p14="http://schemas.microsoft.com/office/powerpoint/2010/main" val="2641997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smtClean="0"/>
              <a:t>–</a:t>
            </a:r>
            <a:r>
              <a:rPr sz="3600" b="1" spc="-5" dirty="0" smtClean="0"/>
              <a:t> </a:t>
            </a:r>
            <a:r>
              <a:rPr sz="3600" b="1" spc="-15" dirty="0" smtClean="0"/>
              <a:t>Female</a:t>
            </a:r>
            <a:r>
              <a:rPr lang="en-US" sz="3600" b="1" spc="-15" dirty="0" smtClean="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523028"/>
            <a:ext cx="7538084" cy="1058623"/>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lang="en-US" sz="3600" b="1" spc="-15" dirty="0"/>
              <a:t>Population Model:</a:t>
            </a:r>
            <a:br>
              <a:rPr lang="en-US" sz="3600" b="1" spc="-15" dirty="0"/>
            </a:br>
            <a:r>
              <a:rPr sz="3200" b="1" spc="-30" dirty="0"/>
              <a:t>Integrated </a:t>
            </a:r>
            <a:r>
              <a:rPr sz="3200" b="1" spc="-10" dirty="0"/>
              <a:t>Population Model</a:t>
            </a:r>
            <a:r>
              <a:rPr sz="3200" b="1" spc="65" dirty="0"/>
              <a:t> </a:t>
            </a:r>
            <a:r>
              <a:rPr sz="3200" b="1" spc="-5" dirty="0"/>
              <a:t>(IPM)</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lang="en-US" sz="2800" b="1" spc="-10" dirty="0">
                <a:latin typeface="Calibri"/>
                <a:cs typeface="Calibri"/>
              </a:rPr>
              <a:t> to IPM</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2724365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9158</TotalTime>
  <Words>2278</Words>
  <Application>Microsoft Office PowerPoint</Application>
  <PresentationFormat>Widescreen</PresentationFormat>
  <Paragraphs>347</Paragraphs>
  <Slides>56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MS PGothic</vt:lpstr>
      <vt:lpstr>Arial</vt:lpstr>
      <vt:lpstr>Calibri</vt:lpstr>
      <vt:lpstr>Calibri Light</vt:lpstr>
      <vt:lpstr>Cambria Math</vt:lpstr>
      <vt:lpstr>Times New Roman</vt:lpstr>
      <vt:lpstr>Office Theme</vt:lpstr>
      <vt:lpstr>SPW 6.0 Graph</vt:lpstr>
      <vt:lpstr>Population Ecology</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Overview of Changes</vt:lpstr>
      <vt:lpstr>Management History</vt:lpstr>
      <vt:lpstr>Revised ARM Conceptual Model</vt:lpstr>
      <vt:lpstr>CMSA Results – Female Horseshoe Crabs</vt:lpstr>
      <vt:lpstr>Red Knot Population Model: Integrated Population Model (IPM)</vt:lpstr>
      <vt:lpstr>Red Knot IPM – Survival and Recruitment</vt:lpstr>
      <vt:lpstr>Red Knot IPM – Covariate Effects</vt:lpstr>
      <vt:lpstr>Red Knot IPM – Covariate Effects</vt:lpstr>
      <vt:lpstr>Population Projection Models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ARM framework</vt:lpstr>
      <vt:lpstr>Let’s return to these REKN/HSC relationships…</vt:lpstr>
      <vt:lpstr>PowerPoint Presentation</vt:lpstr>
      <vt:lpstr>Fundamentals of population ecology: exponential growth</vt:lpstr>
      <vt:lpstr>Fundamentals of population ecology #1: exponential growth</vt:lpstr>
      <vt:lpstr>Age Structure and Stage Structure</vt:lpstr>
      <vt:lpstr>PowerPoint Presentation</vt:lpstr>
      <vt:lpstr>PowerPoint Presentation</vt:lpstr>
      <vt:lpstr>Fundamentals of population ecology: stochasticity and uncertainty</vt:lpstr>
      <vt:lpstr>The future is uncertain. Model it anyway!</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Shoemaker, Kevin</cp:lastModifiedBy>
  <cp:revision>398</cp:revision>
  <dcterms:created xsi:type="dcterms:W3CDTF">2016-09-20T20:11:05Z</dcterms:created>
  <dcterms:modified xsi:type="dcterms:W3CDTF">2022-09-20T01:08:42Z</dcterms:modified>
</cp:coreProperties>
</file>